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0" r:id="rId1"/>
  </p:sldMasterIdLst>
  <p:notesMasterIdLst>
    <p:notesMasterId r:id="rId3"/>
  </p:notesMasterIdLst>
  <p:handoutMasterIdLst>
    <p:handoutMasterId r:id="rId4"/>
  </p:handoutMasterIdLst>
  <p:sldIdLst>
    <p:sldId id="263" r:id="rId2"/>
  </p:sldIdLst>
  <p:sldSz cx="43891200" cy="32918400"/>
  <p:notesSz cx="31954788" cy="50149125"/>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Libre Baskerville" panose="02000000000000000000" pitchFamily="2" charset="0"/>
      <p:regular r:id="rId11"/>
      <p:bold r:id="rId12"/>
      <p:italic r:id="rId13"/>
    </p:embeddedFont>
    <p:embeddedFont>
      <p:font typeface="Montserrat Light" panose="00000400000000000000" pitchFamily="2" charset="0"/>
      <p:regular r:id="rId14"/>
      <p:italic r:id="rId15"/>
    </p:embeddedFont>
  </p:embeddedFontLst>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8">
          <p15:clr>
            <a:srgbClr val="A4A3A4"/>
          </p15:clr>
        </p15:guide>
        <p15:guide id="2" orient="horz" pos="5632">
          <p15:clr>
            <a:srgbClr val="A4A3A4"/>
          </p15:clr>
        </p15:guide>
        <p15:guide id="3" orient="horz" pos="3533">
          <p15:clr>
            <a:srgbClr val="A4A3A4"/>
          </p15:clr>
        </p15:guide>
        <p15:guide id="4" orient="horz" pos="6246">
          <p15:clr>
            <a:srgbClr val="A4A3A4"/>
          </p15:clr>
        </p15:guide>
        <p15:guide id="5" pos="720">
          <p15:clr>
            <a:srgbClr val="A4A3A4"/>
          </p15:clr>
        </p15:guide>
        <p15:guide id="6" pos="6912">
          <p15:clr>
            <a:srgbClr val="A4A3A4"/>
          </p15:clr>
        </p15:guide>
        <p15:guide id="7" pos="7392">
          <p15:clr>
            <a:srgbClr val="A4A3A4"/>
          </p15:clr>
        </p15:guide>
        <p15:guide id="8" pos="13584">
          <p15:clr>
            <a:srgbClr val="A4A3A4"/>
          </p15:clr>
        </p15:guide>
        <p15:guide id="9" pos="14064">
          <p15:clr>
            <a:srgbClr val="A4A3A4"/>
          </p15:clr>
        </p15:guide>
        <p15:guide id="10" pos="20256">
          <p15:clr>
            <a:srgbClr val="A4A3A4"/>
          </p15:clr>
        </p15:guide>
        <p15:guide id="11" pos="20736">
          <p15:clr>
            <a:srgbClr val="A4A3A4"/>
          </p15:clr>
        </p15:guide>
        <p15:guide id="12" pos="26928">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2A5"/>
    <a:srgbClr val="DCE1C8"/>
    <a:srgbClr val="235078"/>
    <a:srgbClr val="EAEAEA"/>
    <a:srgbClr val="EEEEEE"/>
    <a:srgbClr val="006699"/>
    <a:srgbClr val="CC3300"/>
    <a:srgbClr val="006600"/>
    <a:srgbClr val="336699"/>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60" autoAdjust="0"/>
  </p:normalViewPr>
  <p:slideViewPr>
    <p:cSldViewPr>
      <p:cViewPr varScale="1">
        <p:scale>
          <a:sx n="22" d="100"/>
          <a:sy n="22" d="100"/>
        </p:scale>
        <p:origin x="1205" y="72"/>
      </p:cViewPr>
      <p:guideLst>
        <p:guide orient="horz" pos="19968"/>
        <p:guide orient="horz" pos="5632"/>
        <p:guide orient="horz" pos="3533"/>
        <p:guide orient="horz" pos="6246"/>
        <p:guide pos="720"/>
        <p:guide pos="6912"/>
        <p:guide pos="7392"/>
        <p:guide pos="13584"/>
        <p:guide pos="14064"/>
        <p:guide pos="20256"/>
        <p:guide pos="20736"/>
        <p:guide pos="269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theme" Target="theme/theme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3378200" y="3757613"/>
            <a:ext cx="249967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2EBD-F91D-F572-884E-97FA3090076F}"/>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endParaRPr lang="en-IN"/>
          </a:p>
        </p:txBody>
      </p:sp>
      <p:sp>
        <p:nvSpPr>
          <p:cNvPr id="3" name="Subtitle 2">
            <a:extLst>
              <a:ext uri="{FF2B5EF4-FFF2-40B4-BE49-F238E27FC236}">
                <a16:creationId xmlns:a16="http://schemas.microsoft.com/office/drawing/2014/main" id="{C0FA0ACF-4EAF-EB9A-625E-3583DDB859EC}"/>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192D1E-4217-31DC-5556-263CD2DB21EC}"/>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9253F41-1829-56EE-9A6E-34878BB222CD}"/>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9D0FB7F-AA43-D294-0EEF-A9D61EB16145}"/>
              </a:ext>
            </a:extLst>
          </p:cNvPr>
          <p:cNvSpPr>
            <a:spLocks noGrp="1"/>
          </p:cNvSpPr>
          <p:nvPr>
            <p:ph type="sldNum" sz="quarter" idx="12"/>
          </p:nvPr>
        </p:nvSpPr>
        <p:spPr/>
        <p:txBody>
          <a:bodyPr/>
          <a:lstStyle/>
          <a:p>
            <a:pPr>
              <a:defRPr/>
            </a:pPr>
            <a:fld id="{0DA66E67-F948-4693-96A5-27BC239C04A3}" type="slidenum">
              <a:rPr lang="en-US" smtClean="0"/>
              <a:pPr>
                <a:defRPr/>
              </a:pPr>
              <a:t>‹#›</a:t>
            </a:fld>
            <a:endParaRPr lang="en-US"/>
          </a:p>
        </p:txBody>
      </p:sp>
    </p:spTree>
    <p:extLst>
      <p:ext uri="{BB962C8B-B14F-4D97-AF65-F5344CB8AC3E}">
        <p14:creationId xmlns:p14="http://schemas.microsoft.com/office/powerpoint/2010/main" val="118733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4D1D-2FDA-B010-C857-CD44AFC6A7A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C4799D-4A97-58B0-142E-0938A246D8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C8BB54-1389-0679-5482-7D8C97E5984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8B1B6D4-BEAD-4D5C-4286-5BBBE961929C}"/>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89EF9BE-3D31-C740-A5D7-0EF38FDB1938}"/>
              </a:ext>
            </a:extLst>
          </p:cNvPr>
          <p:cNvSpPr>
            <a:spLocks noGrp="1"/>
          </p:cNvSpPr>
          <p:nvPr>
            <p:ph type="sldNum" sz="quarter" idx="12"/>
          </p:nvPr>
        </p:nvSpPr>
        <p:spPr/>
        <p:txBody>
          <a:bodyPr/>
          <a:lstStyle/>
          <a:p>
            <a:pPr>
              <a:defRPr/>
            </a:pPr>
            <a:fld id="{2DA27A25-0059-41B6-A6E5-54D93C10805F}" type="slidenum">
              <a:rPr lang="en-US" smtClean="0"/>
              <a:pPr>
                <a:defRPr/>
              </a:pPr>
              <a:t>‹#›</a:t>
            </a:fld>
            <a:endParaRPr lang="en-US"/>
          </a:p>
        </p:txBody>
      </p:sp>
    </p:spTree>
    <p:extLst>
      <p:ext uri="{BB962C8B-B14F-4D97-AF65-F5344CB8AC3E}">
        <p14:creationId xmlns:p14="http://schemas.microsoft.com/office/powerpoint/2010/main" val="257160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6A5B9B-318E-354D-F5A2-AF3C2FE5765F}"/>
              </a:ext>
            </a:extLst>
          </p:cNvPr>
          <p:cNvSpPr>
            <a:spLocks noGrp="1"/>
          </p:cNvSpPr>
          <p:nvPr>
            <p:ph type="title" orient="vert"/>
          </p:nvPr>
        </p:nvSpPr>
        <p:spPr>
          <a:xfrm>
            <a:off x="31409640" y="1752600"/>
            <a:ext cx="9464040" cy="27896822"/>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72732D-A0CC-0251-16B6-FC20FE01DE64}"/>
              </a:ext>
            </a:extLst>
          </p:cNvPr>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AC92B2-01F0-63C4-0031-7F8FC6CD26C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8540782-2605-3467-EB6E-AD81772EE03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050637-B9CE-D246-8FCF-AA8A9FF7CA4B}"/>
              </a:ext>
            </a:extLst>
          </p:cNvPr>
          <p:cNvSpPr>
            <a:spLocks noGrp="1"/>
          </p:cNvSpPr>
          <p:nvPr>
            <p:ph type="sldNum" sz="quarter" idx="12"/>
          </p:nvPr>
        </p:nvSpPr>
        <p:spPr/>
        <p:txBody>
          <a:bodyPr/>
          <a:lstStyle/>
          <a:p>
            <a:pPr>
              <a:defRPr/>
            </a:pPr>
            <a:fld id="{043B26BC-A2E6-4CDA-9F76-12293F26600A}" type="slidenum">
              <a:rPr lang="en-US" smtClean="0"/>
              <a:pPr>
                <a:defRPr/>
              </a:pPr>
              <a:t>‹#›</a:t>
            </a:fld>
            <a:endParaRPr lang="en-US"/>
          </a:p>
        </p:txBody>
      </p:sp>
    </p:spTree>
    <p:extLst>
      <p:ext uri="{BB962C8B-B14F-4D97-AF65-F5344CB8AC3E}">
        <p14:creationId xmlns:p14="http://schemas.microsoft.com/office/powerpoint/2010/main" val="325199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DB40-5543-5A6E-4B35-255D5B2CDA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FBFDED-12E3-8D82-910E-0CBC0CCBD8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8211C6-A433-A1A6-5CC6-D838EE66D43C}"/>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CD2A98B-A4D7-6C46-47BE-5A822AB1435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17A6B2EC-E51A-8983-7C6E-BE0D1A08FC0A}"/>
              </a:ext>
            </a:extLst>
          </p:cNvPr>
          <p:cNvSpPr>
            <a:spLocks noGrp="1"/>
          </p:cNvSpPr>
          <p:nvPr>
            <p:ph type="sldNum" sz="quarter" idx="12"/>
          </p:nvPr>
        </p:nvSpPr>
        <p:spPr/>
        <p:txBody>
          <a:bodyPr/>
          <a:lstStyle/>
          <a:p>
            <a:pPr>
              <a:defRPr/>
            </a:pPr>
            <a:fld id="{0EC1B4D6-BEE2-4AF6-A92E-38CD68913D5A}" type="slidenum">
              <a:rPr lang="en-US" smtClean="0"/>
              <a:pPr>
                <a:defRPr/>
              </a:pPr>
              <a:t>‹#›</a:t>
            </a:fld>
            <a:endParaRPr lang="en-US"/>
          </a:p>
        </p:txBody>
      </p:sp>
    </p:spTree>
    <p:extLst>
      <p:ext uri="{BB962C8B-B14F-4D97-AF65-F5344CB8AC3E}">
        <p14:creationId xmlns:p14="http://schemas.microsoft.com/office/powerpoint/2010/main" val="2493192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98B4-EC9D-AD13-00A8-9D987481C980}"/>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8308D77-18A6-D399-57E8-C83AA9A03474}"/>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D0BB3F-03AC-CA15-D29D-2E518517D09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6FC838F-B9B3-874D-237D-7373333AF0E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59C5486-A40D-67E6-E07E-1B9FF70DC999}"/>
              </a:ext>
            </a:extLst>
          </p:cNvPr>
          <p:cNvSpPr>
            <a:spLocks noGrp="1"/>
          </p:cNvSpPr>
          <p:nvPr>
            <p:ph type="sldNum" sz="quarter" idx="12"/>
          </p:nvPr>
        </p:nvSpPr>
        <p:spPr/>
        <p:txBody>
          <a:bodyPr/>
          <a:lstStyle/>
          <a:p>
            <a:pPr>
              <a:defRPr/>
            </a:pPr>
            <a:fld id="{D8650354-6837-43DB-843B-C6021BD2EF37}" type="slidenum">
              <a:rPr lang="en-US" smtClean="0"/>
              <a:pPr>
                <a:defRPr/>
              </a:pPr>
              <a:t>‹#›</a:t>
            </a:fld>
            <a:endParaRPr lang="en-US"/>
          </a:p>
        </p:txBody>
      </p:sp>
    </p:spTree>
    <p:extLst>
      <p:ext uri="{BB962C8B-B14F-4D97-AF65-F5344CB8AC3E}">
        <p14:creationId xmlns:p14="http://schemas.microsoft.com/office/powerpoint/2010/main" val="318480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09B9-21F9-864E-3430-559572C7CF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0CA7A1-BF1F-6DB4-79E6-8110B6EA8DE7}"/>
              </a:ext>
            </a:extLst>
          </p:cNvPr>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B40C8A-5719-D5A5-517E-C44F3A778852}"/>
              </a:ext>
            </a:extLst>
          </p:cNvPr>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9954AD-360C-A72B-48A0-874CD3FC94D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7B2B48F9-A11D-091D-1768-F4473A6981C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AD1BE123-9F3E-71E6-8645-DF22E9C5E489}"/>
              </a:ext>
            </a:extLst>
          </p:cNvPr>
          <p:cNvSpPr>
            <a:spLocks noGrp="1"/>
          </p:cNvSpPr>
          <p:nvPr>
            <p:ph type="sldNum" sz="quarter" idx="12"/>
          </p:nvPr>
        </p:nvSpPr>
        <p:spPr/>
        <p:txBody>
          <a:bodyPr/>
          <a:lstStyle/>
          <a:p>
            <a:pPr>
              <a:defRPr/>
            </a:pPr>
            <a:fld id="{4296FF25-ADB1-4315-9622-9852994CD1E5}" type="slidenum">
              <a:rPr lang="en-US" smtClean="0"/>
              <a:pPr>
                <a:defRPr/>
              </a:pPr>
              <a:t>‹#›</a:t>
            </a:fld>
            <a:endParaRPr lang="en-US"/>
          </a:p>
        </p:txBody>
      </p:sp>
    </p:spTree>
    <p:extLst>
      <p:ext uri="{BB962C8B-B14F-4D97-AF65-F5344CB8AC3E}">
        <p14:creationId xmlns:p14="http://schemas.microsoft.com/office/powerpoint/2010/main" val="384278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B6DC-28C7-6866-2815-49B966A94CB5}"/>
              </a:ext>
            </a:extLst>
          </p:cNvPr>
          <p:cNvSpPr>
            <a:spLocks noGrp="1"/>
          </p:cNvSpPr>
          <p:nvPr>
            <p:ph type="title"/>
          </p:nvPr>
        </p:nvSpPr>
        <p:spPr>
          <a:xfrm>
            <a:off x="3023237" y="1752603"/>
            <a:ext cx="37856160" cy="636270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43C775-6687-F620-1668-C97E86422686}"/>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a:extLst>
              <a:ext uri="{FF2B5EF4-FFF2-40B4-BE49-F238E27FC236}">
                <a16:creationId xmlns:a16="http://schemas.microsoft.com/office/drawing/2014/main" id="{59EB69E0-C138-ED4B-6F62-6FB7A30A439A}"/>
              </a:ext>
            </a:extLst>
          </p:cNvPr>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54CAD7-01FB-BE14-787B-37B408FF73A2}"/>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a:extLst>
              <a:ext uri="{FF2B5EF4-FFF2-40B4-BE49-F238E27FC236}">
                <a16:creationId xmlns:a16="http://schemas.microsoft.com/office/drawing/2014/main" id="{D7E4ECF4-3092-951B-5687-90B966C41208}"/>
              </a:ext>
            </a:extLst>
          </p:cNvPr>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181FAF-CE39-1A91-8D79-310C780E5732}"/>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F804430-FDE2-6B2B-215F-658AA053458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B1F2A299-0F27-1354-0078-71E20ECC4382}"/>
              </a:ext>
            </a:extLst>
          </p:cNvPr>
          <p:cNvSpPr>
            <a:spLocks noGrp="1"/>
          </p:cNvSpPr>
          <p:nvPr>
            <p:ph type="sldNum" sz="quarter" idx="12"/>
          </p:nvPr>
        </p:nvSpPr>
        <p:spPr/>
        <p:txBody>
          <a:bodyPr/>
          <a:lstStyle/>
          <a:p>
            <a:pPr>
              <a:defRPr/>
            </a:pPr>
            <a:fld id="{72EF82B1-171C-4CAC-B9C4-22062286C8C4}" type="slidenum">
              <a:rPr lang="en-US" smtClean="0"/>
              <a:pPr>
                <a:defRPr/>
              </a:pPr>
              <a:t>‹#›</a:t>
            </a:fld>
            <a:endParaRPr lang="en-US"/>
          </a:p>
        </p:txBody>
      </p:sp>
    </p:spTree>
    <p:extLst>
      <p:ext uri="{BB962C8B-B14F-4D97-AF65-F5344CB8AC3E}">
        <p14:creationId xmlns:p14="http://schemas.microsoft.com/office/powerpoint/2010/main" val="2733136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1D4B-9B08-56F7-6E6D-CDF06F3D5C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0E18AB-7087-FD46-09B5-73607383CE12}"/>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1B3A7CCD-3D59-D9BE-A216-58B0CBEB540B}"/>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A261AFC6-0B0F-5BF5-946E-19EB38D63E69}"/>
              </a:ext>
            </a:extLst>
          </p:cNvPr>
          <p:cNvSpPr>
            <a:spLocks noGrp="1"/>
          </p:cNvSpPr>
          <p:nvPr>
            <p:ph type="sldNum" sz="quarter" idx="12"/>
          </p:nvPr>
        </p:nvSpPr>
        <p:spPr/>
        <p:txBody>
          <a:bodyPr/>
          <a:lstStyle/>
          <a:p>
            <a:pPr>
              <a:defRPr/>
            </a:pPr>
            <a:fld id="{678F620B-8934-45A0-BE2C-EF6C76032C45}" type="slidenum">
              <a:rPr lang="en-US" smtClean="0"/>
              <a:pPr>
                <a:defRPr/>
              </a:pPr>
              <a:t>‹#›</a:t>
            </a:fld>
            <a:endParaRPr lang="en-US"/>
          </a:p>
        </p:txBody>
      </p:sp>
    </p:spTree>
    <p:extLst>
      <p:ext uri="{BB962C8B-B14F-4D97-AF65-F5344CB8AC3E}">
        <p14:creationId xmlns:p14="http://schemas.microsoft.com/office/powerpoint/2010/main" val="36466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7FC182-F7DA-B44C-B191-5E23550F196F}"/>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3BB1807B-39C9-3DDC-2620-CEA1DD75588D}"/>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E5E373E4-ABD1-2885-1965-BA4338682315}"/>
              </a:ext>
            </a:extLst>
          </p:cNvPr>
          <p:cNvSpPr>
            <a:spLocks noGrp="1"/>
          </p:cNvSpPr>
          <p:nvPr>
            <p:ph type="sldNum" sz="quarter" idx="12"/>
          </p:nvPr>
        </p:nvSpPr>
        <p:spPr/>
        <p:txBody>
          <a:bodyPr/>
          <a:lstStyle/>
          <a:p>
            <a:pPr>
              <a:defRPr/>
            </a:pPr>
            <a:fld id="{A3ECE3F5-A3DD-46D3-8112-19EE7FD1DDFA}" type="slidenum">
              <a:rPr lang="en-US" smtClean="0"/>
              <a:pPr>
                <a:defRPr/>
              </a:pPr>
              <a:t>‹#›</a:t>
            </a:fld>
            <a:endParaRPr lang="en-US"/>
          </a:p>
        </p:txBody>
      </p:sp>
    </p:spTree>
    <p:extLst>
      <p:ext uri="{BB962C8B-B14F-4D97-AF65-F5344CB8AC3E}">
        <p14:creationId xmlns:p14="http://schemas.microsoft.com/office/powerpoint/2010/main" val="265126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5D033-32B3-9FC3-B876-299E436BC85B}"/>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8E48A0-EE1B-4557-2696-2E2E4C216875}"/>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81E22E-4D2E-5A34-0F84-96152382DAED}"/>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8EB45982-C980-B7CE-1213-F19A65EBB694}"/>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5A456B2-838F-4958-BC28-06D38BDB106B}"/>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0758319C-3FFD-A153-4AAA-E99EC8100A1F}"/>
              </a:ext>
            </a:extLst>
          </p:cNvPr>
          <p:cNvSpPr>
            <a:spLocks noGrp="1"/>
          </p:cNvSpPr>
          <p:nvPr>
            <p:ph type="sldNum" sz="quarter" idx="12"/>
          </p:nvPr>
        </p:nvSpPr>
        <p:spPr/>
        <p:txBody>
          <a:bodyPr/>
          <a:lstStyle/>
          <a:p>
            <a:pPr>
              <a:defRPr/>
            </a:pPr>
            <a:fld id="{96691E56-DA67-4BF5-BA67-706F30B37046}" type="slidenum">
              <a:rPr lang="en-US" smtClean="0"/>
              <a:pPr>
                <a:defRPr/>
              </a:pPr>
              <a:t>‹#›</a:t>
            </a:fld>
            <a:endParaRPr lang="en-US"/>
          </a:p>
        </p:txBody>
      </p:sp>
    </p:spTree>
    <p:extLst>
      <p:ext uri="{BB962C8B-B14F-4D97-AF65-F5344CB8AC3E}">
        <p14:creationId xmlns:p14="http://schemas.microsoft.com/office/powerpoint/2010/main" val="2485173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9AC3-D5CC-A0D2-C766-FD05D141C2C6}"/>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637B7B0-CCAF-DF14-192D-101691FB990A}"/>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IN"/>
          </a:p>
        </p:txBody>
      </p:sp>
      <p:sp>
        <p:nvSpPr>
          <p:cNvPr id="4" name="Text Placeholder 3">
            <a:extLst>
              <a:ext uri="{FF2B5EF4-FFF2-40B4-BE49-F238E27FC236}">
                <a16:creationId xmlns:a16="http://schemas.microsoft.com/office/drawing/2014/main" id="{5170CCC2-501E-F40A-6106-EAF143165B60}"/>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B170C0F7-ACEC-C012-51D5-5CC829FAE02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1D74002-72AC-D086-6EA4-6D8A0F31569B}"/>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50B67FF4-6DDE-FBA8-875D-A10505EAADA3}"/>
              </a:ext>
            </a:extLst>
          </p:cNvPr>
          <p:cNvSpPr>
            <a:spLocks noGrp="1"/>
          </p:cNvSpPr>
          <p:nvPr>
            <p:ph type="sldNum" sz="quarter" idx="12"/>
          </p:nvPr>
        </p:nvSpPr>
        <p:spPr/>
        <p:txBody>
          <a:bodyPr/>
          <a:lstStyle/>
          <a:p>
            <a:pPr>
              <a:defRPr/>
            </a:pPr>
            <a:fld id="{87F51DAE-E528-43E1-8BE0-91521416EFB0}" type="slidenum">
              <a:rPr lang="en-US" smtClean="0"/>
              <a:pPr>
                <a:defRPr/>
              </a:pPr>
              <a:t>‹#›</a:t>
            </a:fld>
            <a:endParaRPr lang="en-US"/>
          </a:p>
        </p:txBody>
      </p:sp>
    </p:spTree>
    <p:extLst>
      <p:ext uri="{BB962C8B-B14F-4D97-AF65-F5344CB8AC3E}">
        <p14:creationId xmlns:p14="http://schemas.microsoft.com/office/powerpoint/2010/main" val="1341810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721A23-FECC-6D0E-931C-2AEEF70157B2}"/>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DC4024-2D56-D563-5057-C78A5095817F}"/>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0FA9EC-CE63-160D-C209-F464288521A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7000D27A-97A7-FEB4-0EF6-DF7A58F1F30C}"/>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598C5349-00CF-1BB0-D796-09DE3E59F6BA}"/>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pPr>
              <a:defRPr/>
            </a:pPr>
            <a:fld id="{469A0CB4-D18D-4AEF-B324-9EDF067D136D}" type="slidenum">
              <a:rPr lang="en-US" smtClean="0"/>
              <a:pPr>
                <a:defRPr/>
              </a:pPr>
              <a:t>‹#›</a:t>
            </a:fld>
            <a:endParaRPr lang="en-US"/>
          </a:p>
        </p:txBody>
      </p:sp>
    </p:spTree>
    <p:extLst>
      <p:ext uri="{BB962C8B-B14F-4D97-AF65-F5344CB8AC3E}">
        <p14:creationId xmlns:p14="http://schemas.microsoft.com/office/powerpoint/2010/main" val="2203522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1482A5"/>
            </a:gs>
          </a:gsLst>
          <a:lin ang="5400000" scaled="1"/>
        </a:gradFill>
        <a:effectLst/>
      </p:bgPr>
    </p:bg>
    <p:spTree>
      <p:nvGrpSpPr>
        <p:cNvPr id="1" name=""/>
        <p:cNvGrpSpPr/>
        <p:nvPr/>
      </p:nvGrpSpPr>
      <p:grpSpPr>
        <a:xfrm>
          <a:off x="0" y="0"/>
          <a:ext cx="0" cy="0"/>
          <a:chOff x="0" y="0"/>
          <a:chExt cx="0" cy="0"/>
        </a:xfrm>
      </p:grpSpPr>
      <p:sp>
        <p:nvSpPr>
          <p:cNvPr id="41" name="Title 11">
            <a:extLst>
              <a:ext uri="{FF2B5EF4-FFF2-40B4-BE49-F238E27FC236}">
                <a16:creationId xmlns:a16="http://schemas.microsoft.com/office/drawing/2014/main" id="{8785E597-B0C8-4CA8-9A56-A0F3996D088D}"/>
              </a:ext>
            </a:extLst>
          </p:cNvPr>
          <p:cNvSpPr txBox="1"/>
          <p:nvPr/>
        </p:nvSpPr>
        <p:spPr>
          <a:xfrm>
            <a:off x="3657600" y="1385518"/>
            <a:ext cx="36576000" cy="274693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8500" dirty="0">
                <a:solidFill>
                  <a:srgbClr val="235078"/>
                </a:solidFill>
                <a:latin typeface="Libre Baskerville" panose="02000000000000000000" pitchFamily="2" charset="0"/>
              </a:rPr>
              <a:t>A Deep Learning Approach to Detect Drivers Drowsiness</a:t>
            </a: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3657600" y="3379387"/>
            <a:ext cx="36576000" cy="3059299"/>
          </a:xfrm>
          <a:prstGeom prst="rect">
            <a:avLst/>
          </a:prstGeom>
        </p:spPr>
        <p:txBody>
          <a:bodyPr lIns="128016" tIns="64008" rIns="128016" bIns="64008">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5600">
                <a:solidFill>
                  <a:srgbClr val="1482A5"/>
                </a:solidFill>
                <a:latin typeface="Montserrat Light" panose="00000400000000000000" pitchFamily="50" charset="0"/>
              </a:rPr>
              <a:t>Akshay Ghatage</a:t>
            </a:r>
            <a:endParaRPr lang="en-US" sz="5600" dirty="0">
              <a:solidFill>
                <a:srgbClr val="1482A5"/>
              </a:solidFill>
              <a:latin typeface="Montserrat Light" panose="00000400000000000000" pitchFamily="50" charset="0"/>
            </a:endParaRPr>
          </a:p>
          <a:p>
            <a:pPr algn="ctr"/>
            <a:r>
              <a:rPr lang="en-US" sz="5600" dirty="0">
                <a:solidFill>
                  <a:srgbClr val="1482A5"/>
                </a:solidFill>
                <a:latin typeface="Montserrat Light" panose="00000400000000000000" pitchFamily="50" charset="0"/>
              </a:rPr>
              <a:t>Adviser – Prof. B. W. Gore (SCMS, SPPU) </a:t>
            </a:r>
          </a:p>
          <a:p>
            <a:pPr algn="ctr"/>
            <a:r>
              <a:rPr lang="en-US" sz="5600" dirty="0">
                <a:solidFill>
                  <a:srgbClr val="1482A5"/>
                </a:solidFill>
                <a:latin typeface="Montserrat Light" panose="00000400000000000000" pitchFamily="50" charset="0"/>
              </a:rPr>
              <a:t>Savitribai Phule Pune University</a:t>
            </a:r>
          </a:p>
        </p:txBody>
      </p:sp>
      <p:sp>
        <p:nvSpPr>
          <p:cNvPr id="46" name="Rectangle 45">
            <a:extLst>
              <a:ext uri="{FF2B5EF4-FFF2-40B4-BE49-F238E27FC236}">
                <a16:creationId xmlns:a16="http://schemas.microsoft.com/office/drawing/2014/main" id="{2C718E78-BDD8-4BAD-851F-D423AE935B0D}"/>
              </a:ext>
            </a:extLst>
          </p:cNvPr>
          <p:cNvSpPr/>
          <p:nvPr/>
        </p:nvSpPr>
        <p:spPr>
          <a:xfrm>
            <a:off x="685800" y="7745167"/>
            <a:ext cx="10058400" cy="3989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47" name="Rectangle 46">
            <a:extLst>
              <a:ext uri="{FF2B5EF4-FFF2-40B4-BE49-F238E27FC236}">
                <a16:creationId xmlns:a16="http://schemas.microsoft.com/office/drawing/2014/main" id="{B9C39BF6-8B9A-45D3-A730-4CDDF5EAA7F1}"/>
              </a:ext>
            </a:extLst>
          </p:cNvPr>
          <p:cNvSpPr/>
          <p:nvPr/>
        </p:nvSpPr>
        <p:spPr>
          <a:xfrm>
            <a:off x="22396649" y="7745167"/>
            <a:ext cx="10058400" cy="24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48" name="Rectangle 47">
            <a:extLst>
              <a:ext uri="{FF2B5EF4-FFF2-40B4-BE49-F238E27FC236}">
                <a16:creationId xmlns:a16="http://schemas.microsoft.com/office/drawing/2014/main" id="{3E6D1C9C-2516-4738-BC80-673A19ECE5BD}"/>
              </a:ext>
            </a:extLst>
          </p:cNvPr>
          <p:cNvSpPr/>
          <p:nvPr/>
        </p:nvSpPr>
        <p:spPr>
          <a:xfrm>
            <a:off x="33147000" y="7745167"/>
            <a:ext cx="10058400" cy="20067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49" name="Rectangle 48">
            <a:extLst>
              <a:ext uri="{FF2B5EF4-FFF2-40B4-BE49-F238E27FC236}">
                <a16:creationId xmlns:a16="http://schemas.microsoft.com/office/drawing/2014/main" id="{8F25EFAD-7AAF-4CAF-BA69-869B3D423F7F}"/>
              </a:ext>
            </a:extLst>
          </p:cNvPr>
          <p:cNvSpPr/>
          <p:nvPr/>
        </p:nvSpPr>
        <p:spPr>
          <a:xfrm>
            <a:off x="685800" y="12597742"/>
            <a:ext cx="10058400" cy="858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0" name="Rectangle 49">
            <a:extLst>
              <a:ext uri="{FF2B5EF4-FFF2-40B4-BE49-F238E27FC236}">
                <a16:creationId xmlns:a16="http://schemas.microsoft.com/office/drawing/2014/main" id="{2EC9A64B-144F-4668-B416-097C0312FF96}"/>
              </a:ext>
            </a:extLst>
          </p:cNvPr>
          <p:cNvSpPr/>
          <p:nvPr/>
        </p:nvSpPr>
        <p:spPr>
          <a:xfrm>
            <a:off x="11506200" y="16669407"/>
            <a:ext cx="10058400" cy="923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1" name="Rectangle 50">
            <a:extLst>
              <a:ext uri="{FF2B5EF4-FFF2-40B4-BE49-F238E27FC236}">
                <a16:creationId xmlns:a16="http://schemas.microsoft.com/office/drawing/2014/main" id="{BF801B80-E24E-4773-AC4E-37DC17B0424E}"/>
              </a:ext>
            </a:extLst>
          </p:cNvPr>
          <p:cNvSpPr/>
          <p:nvPr/>
        </p:nvSpPr>
        <p:spPr>
          <a:xfrm>
            <a:off x="11506200" y="7783207"/>
            <a:ext cx="10058400" cy="8217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3" name="TextBox 52">
            <a:extLst>
              <a:ext uri="{FF2B5EF4-FFF2-40B4-BE49-F238E27FC236}">
                <a16:creationId xmlns:a16="http://schemas.microsoft.com/office/drawing/2014/main" id="{B9BDD4D7-12C6-4DBA-AD93-2C88BC17BC8B}"/>
              </a:ext>
            </a:extLst>
          </p:cNvPr>
          <p:cNvSpPr txBox="1"/>
          <p:nvPr/>
        </p:nvSpPr>
        <p:spPr>
          <a:xfrm>
            <a:off x="914400" y="8745112"/>
            <a:ext cx="9601200" cy="2585323"/>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The project focuses on the drowsiness of  drivers.</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Drowsiness is one of the major cause for the accidents.</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The aim of this project is to develop a drowsiness detection system and reduce the number of drowsiness related accidents.</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A system which can alert, when one feels drowsy.</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Approaches are: VGG16 and InceptionV3</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Haar Cascading Architecture.</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VGG16 implementation.</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VGG16 and Haar Cascading was the best implementation.</a:t>
            </a:r>
          </a:p>
        </p:txBody>
      </p:sp>
      <p:sp>
        <p:nvSpPr>
          <p:cNvPr id="54" name="TextBox 53">
            <a:extLst>
              <a:ext uri="{FF2B5EF4-FFF2-40B4-BE49-F238E27FC236}">
                <a16:creationId xmlns:a16="http://schemas.microsoft.com/office/drawing/2014/main" id="{E4864E4E-50A2-403F-84B8-E4F7E820612B}"/>
              </a:ext>
            </a:extLst>
          </p:cNvPr>
          <p:cNvSpPr txBox="1"/>
          <p:nvPr/>
        </p:nvSpPr>
        <p:spPr>
          <a:xfrm>
            <a:off x="914400" y="8077200"/>
            <a:ext cx="9601200" cy="646331"/>
          </a:xfrm>
          <a:prstGeom prst="rect">
            <a:avLst/>
          </a:prstGeom>
          <a:noFill/>
        </p:spPr>
        <p:txBody>
          <a:bodyPr wrap="square" rtlCol="0">
            <a:spAutoFit/>
          </a:bodyPr>
          <a:lstStyle>
            <a:defPPr>
              <a:defRPr kern="1200" smtId="4294967295"/>
            </a:defPPr>
          </a:lstStyle>
          <a:p>
            <a:r>
              <a:rPr lang="en-US" sz="3600" dirty="0">
                <a:solidFill>
                  <a:srgbClr val="235078"/>
                </a:solidFill>
                <a:latin typeface="Libre Baskerville" panose="02000000000000000000" pitchFamily="2" charset="0"/>
              </a:rPr>
              <a:t>Introduction</a:t>
            </a:r>
          </a:p>
        </p:txBody>
      </p:sp>
      <p:sp>
        <p:nvSpPr>
          <p:cNvPr id="55" name="Rectangle 54">
            <a:extLst>
              <a:ext uri="{FF2B5EF4-FFF2-40B4-BE49-F238E27FC236}">
                <a16:creationId xmlns:a16="http://schemas.microsoft.com/office/drawing/2014/main" id="{32418A42-DDE0-497E-98DF-5F9BFF98DA6B}"/>
              </a:ext>
            </a:extLst>
          </p:cNvPr>
          <p:cNvSpPr/>
          <p:nvPr/>
        </p:nvSpPr>
        <p:spPr>
          <a:xfrm>
            <a:off x="33147000" y="28576718"/>
            <a:ext cx="10058400" cy="365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6" name="TextBox 55">
            <a:extLst>
              <a:ext uri="{FF2B5EF4-FFF2-40B4-BE49-F238E27FC236}">
                <a16:creationId xmlns:a16="http://schemas.microsoft.com/office/drawing/2014/main" id="{1D434DB1-CA03-4AE7-BD42-F2F4837CE20D}"/>
              </a:ext>
            </a:extLst>
          </p:cNvPr>
          <p:cNvSpPr txBox="1"/>
          <p:nvPr/>
        </p:nvSpPr>
        <p:spPr>
          <a:xfrm>
            <a:off x="33343348" y="31437861"/>
            <a:ext cx="9601200" cy="646331"/>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According to scores of above table, VGG16 model has the better accuracy than InceptionV3.</a:t>
            </a:r>
          </a:p>
        </p:txBody>
      </p:sp>
      <p:sp>
        <p:nvSpPr>
          <p:cNvPr id="57" name="TextBox 56">
            <a:extLst>
              <a:ext uri="{FF2B5EF4-FFF2-40B4-BE49-F238E27FC236}">
                <a16:creationId xmlns:a16="http://schemas.microsoft.com/office/drawing/2014/main" id="{992CC346-56CD-4384-BB14-A915BC781C78}"/>
              </a:ext>
            </a:extLst>
          </p:cNvPr>
          <p:cNvSpPr txBox="1"/>
          <p:nvPr/>
        </p:nvSpPr>
        <p:spPr>
          <a:xfrm>
            <a:off x="33375600" y="28893222"/>
            <a:ext cx="9601200" cy="646331"/>
          </a:xfrm>
          <a:prstGeom prst="rect">
            <a:avLst/>
          </a:prstGeom>
          <a:noFill/>
        </p:spPr>
        <p:txBody>
          <a:bodyPr wrap="square" rtlCol="0">
            <a:spAutoFit/>
          </a:bodyPr>
          <a:lstStyle>
            <a:defPPr>
              <a:defRPr kern="1200" smtId="4294967295"/>
            </a:defPPr>
          </a:lstStyle>
          <a:p>
            <a:r>
              <a:rPr lang="en-US" sz="3600" dirty="0">
                <a:solidFill>
                  <a:srgbClr val="235078"/>
                </a:solidFill>
                <a:latin typeface="Libre Baskerville" panose="02000000000000000000" pitchFamily="2" charset="0"/>
              </a:rPr>
              <a:t>Model Evaluation</a:t>
            </a:r>
          </a:p>
        </p:txBody>
      </p:sp>
      <p:sp>
        <p:nvSpPr>
          <p:cNvPr id="58" name="TextBox 57">
            <a:extLst>
              <a:ext uri="{FF2B5EF4-FFF2-40B4-BE49-F238E27FC236}">
                <a16:creationId xmlns:a16="http://schemas.microsoft.com/office/drawing/2014/main" id="{E3DA8D0E-1298-4193-913A-0FE766B77D13}"/>
              </a:ext>
            </a:extLst>
          </p:cNvPr>
          <p:cNvSpPr txBox="1"/>
          <p:nvPr/>
        </p:nvSpPr>
        <p:spPr>
          <a:xfrm>
            <a:off x="33375600" y="8745112"/>
            <a:ext cx="9601200" cy="923330"/>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The Voila Jones Algorithm is another name for Haar Cascading.</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This technique of object detection is very fast and accurate.</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It is used to identify faces and eyes in image or a real time video.</a:t>
            </a:r>
          </a:p>
        </p:txBody>
      </p:sp>
      <p:sp>
        <p:nvSpPr>
          <p:cNvPr id="59" name="TextBox 58">
            <a:extLst>
              <a:ext uri="{FF2B5EF4-FFF2-40B4-BE49-F238E27FC236}">
                <a16:creationId xmlns:a16="http://schemas.microsoft.com/office/drawing/2014/main" id="{D07EEF88-ACF9-4467-B180-074FC642245A}"/>
              </a:ext>
            </a:extLst>
          </p:cNvPr>
          <p:cNvSpPr txBox="1"/>
          <p:nvPr/>
        </p:nvSpPr>
        <p:spPr>
          <a:xfrm>
            <a:off x="33375600" y="8077200"/>
            <a:ext cx="9601200" cy="646331"/>
          </a:xfrm>
          <a:prstGeom prst="rect">
            <a:avLst/>
          </a:prstGeom>
          <a:noFill/>
        </p:spPr>
        <p:txBody>
          <a:bodyPr wrap="square" rtlCol="0">
            <a:spAutoFit/>
          </a:bodyPr>
          <a:lstStyle>
            <a:defPPr>
              <a:defRPr kern="1200" smtId="4294967295"/>
            </a:defPPr>
          </a:lstStyle>
          <a:p>
            <a:r>
              <a:rPr lang="en-US" sz="3600" dirty="0">
                <a:solidFill>
                  <a:srgbClr val="235078"/>
                </a:solidFill>
                <a:latin typeface="Libre Baskerville" panose="02000000000000000000" pitchFamily="2" charset="0"/>
              </a:rPr>
              <a:t>Haar Cascading</a:t>
            </a:r>
          </a:p>
        </p:txBody>
      </p:sp>
      <p:sp>
        <p:nvSpPr>
          <p:cNvPr id="63" name="TextBox 62">
            <a:extLst>
              <a:ext uri="{FF2B5EF4-FFF2-40B4-BE49-F238E27FC236}">
                <a16:creationId xmlns:a16="http://schemas.microsoft.com/office/drawing/2014/main" id="{92D5F59B-F8CA-463C-871F-D1042309DE00}"/>
              </a:ext>
            </a:extLst>
          </p:cNvPr>
          <p:cNvSpPr txBox="1"/>
          <p:nvPr/>
        </p:nvSpPr>
        <p:spPr>
          <a:xfrm>
            <a:off x="914400" y="12997603"/>
            <a:ext cx="9601200" cy="646331"/>
          </a:xfrm>
          <a:prstGeom prst="rect">
            <a:avLst/>
          </a:prstGeom>
          <a:noFill/>
        </p:spPr>
        <p:txBody>
          <a:bodyPr wrap="square" rtlCol="0">
            <a:spAutoFit/>
          </a:bodyPr>
          <a:lstStyle>
            <a:defPPr>
              <a:defRPr kern="1200" smtId="4294967295"/>
            </a:defPPr>
          </a:lstStyle>
          <a:p>
            <a:r>
              <a:rPr lang="en-US" sz="3600" dirty="0">
                <a:solidFill>
                  <a:srgbClr val="235078"/>
                </a:solidFill>
                <a:latin typeface="Libre Baskerville" panose="02000000000000000000" pitchFamily="2" charset="0"/>
              </a:rPr>
              <a:t>Project Overview</a:t>
            </a:r>
          </a:p>
        </p:txBody>
      </p:sp>
      <p:sp>
        <p:nvSpPr>
          <p:cNvPr id="64" name="TextBox 63">
            <a:extLst>
              <a:ext uri="{FF2B5EF4-FFF2-40B4-BE49-F238E27FC236}">
                <a16:creationId xmlns:a16="http://schemas.microsoft.com/office/drawing/2014/main" id="{499918C8-D8D3-4947-B7FD-9341EAE5F7F2}"/>
              </a:ext>
            </a:extLst>
          </p:cNvPr>
          <p:cNvSpPr txBox="1"/>
          <p:nvPr/>
        </p:nvSpPr>
        <p:spPr>
          <a:xfrm>
            <a:off x="11734800" y="8745112"/>
            <a:ext cx="9601200" cy="4247317"/>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Transfer learning is a machine learning technique in which a network that has been trained to perform a specific task is being reused for another similar task.</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Knowledge of an already trained machine learning model is applied to a different but related problem.</a:t>
            </a: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Transfer Learning with Image Data</a:t>
            </a:r>
          </a:p>
        </p:txBody>
      </p:sp>
      <p:sp>
        <p:nvSpPr>
          <p:cNvPr id="65" name="TextBox 64">
            <a:extLst>
              <a:ext uri="{FF2B5EF4-FFF2-40B4-BE49-F238E27FC236}">
                <a16:creationId xmlns:a16="http://schemas.microsoft.com/office/drawing/2014/main" id="{68744D3E-CEF9-4748-9719-25AAABF27BDD}"/>
              </a:ext>
            </a:extLst>
          </p:cNvPr>
          <p:cNvSpPr txBox="1"/>
          <p:nvPr/>
        </p:nvSpPr>
        <p:spPr>
          <a:xfrm>
            <a:off x="11734800" y="8077200"/>
            <a:ext cx="9601200" cy="646331"/>
          </a:xfrm>
          <a:prstGeom prst="rect">
            <a:avLst/>
          </a:prstGeom>
          <a:noFill/>
        </p:spPr>
        <p:txBody>
          <a:bodyPr wrap="square" rtlCol="0">
            <a:spAutoFit/>
          </a:bodyPr>
          <a:lstStyle>
            <a:defPPr>
              <a:defRPr kern="1200" smtId="4294967295"/>
            </a:defPPr>
          </a:lstStyle>
          <a:p>
            <a:r>
              <a:rPr lang="en-US" sz="3600" dirty="0">
                <a:solidFill>
                  <a:srgbClr val="235078"/>
                </a:solidFill>
                <a:latin typeface="Libre Baskerville" panose="02000000000000000000" pitchFamily="2" charset="0"/>
              </a:rPr>
              <a:t>Transfer Learning</a:t>
            </a:r>
          </a:p>
        </p:txBody>
      </p:sp>
      <p:sp>
        <p:nvSpPr>
          <p:cNvPr id="66" name="TextBox 65">
            <a:extLst>
              <a:ext uri="{FF2B5EF4-FFF2-40B4-BE49-F238E27FC236}">
                <a16:creationId xmlns:a16="http://schemas.microsoft.com/office/drawing/2014/main" id="{223EAA92-7B93-4F15-A4CA-18552CBA76AE}"/>
              </a:ext>
            </a:extLst>
          </p:cNvPr>
          <p:cNvSpPr txBox="1"/>
          <p:nvPr/>
        </p:nvSpPr>
        <p:spPr>
          <a:xfrm>
            <a:off x="11734800" y="17660513"/>
            <a:ext cx="9601200" cy="2308324"/>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This is the one of the most preferred CNN architecture.</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VGG16 is preferred as it has a very uniform architecture.</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VGG16’s architectural simple and use of simple filters for convolutional operation.</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After convolutional and fully connected layer, it used a rectified linear unit (ReLU) activation function.</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It also uses regularization techniques like dropout and data augmentation to avoid over-fitting.</a:t>
            </a:r>
          </a:p>
          <a:p>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p:txBody>
      </p:sp>
      <p:sp>
        <p:nvSpPr>
          <p:cNvPr id="67" name="TextBox 66">
            <a:extLst>
              <a:ext uri="{FF2B5EF4-FFF2-40B4-BE49-F238E27FC236}">
                <a16:creationId xmlns:a16="http://schemas.microsoft.com/office/drawing/2014/main" id="{716F17B6-B5C7-4922-B9E2-CD14BD16A568}"/>
              </a:ext>
            </a:extLst>
          </p:cNvPr>
          <p:cNvSpPr txBox="1"/>
          <p:nvPr/>
        </p:nvSpPr>
        <p:spPr>
          <a:xfrm>
            <a:off x="11734800" y="16992599"/>
            <a:ext cx="9601200" cy="646331"/>
          </a:xfrm>
          <a:prstGeom prst="rect">
            <a:avLst/>
          </a:prstGeom>
          <a:noFill/>
        </p:spPr>
        <p:txBody>
          <a:bodyPr wrap="square" rtlCol="0">
            <a:spAutoFit/>
          </a:bodyPr>
          <a:lstStyle>
            <a:defPPr>
              <a:defRPr kern="1200" smtId="4294967295"/>
            </a:defPPr>
          </a:lstStyle>
          <a:p>
            <a:r>
              <a:rPr lang="en-US" sz="3600" dirty="0">
                <a:solidFill>
                  <a:srgbClr val="235078"/>
                </a:solidFill>
                <a:latin typeface="Libre Baskerville" panose="02000000000000000000" pitchFamily="2" charset="0"/>
              </a:rPr>
              <a:t>Model-VGG16</a:t>
            </a:r>
          </a:p>
        </p:txBody>
      </p:sp>
      <p:pic>
        <p:nvPicPr>
          <p:cNvPr id="3" name="Picture 2">
            <a:extLst>
              <a:ext uri="{FF2B5EF4-FFF2-40B4-BE49-F238E27FC236}">
                <a16:creationId xmlns:a16="http://schemas.microsoft.com/office/drawing/2014/main" id="{9D43B3AA-17C5-1389-C855-D95BB2407F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89550" y="858990"/>
            <a:ext cx="4815850" cy="4620777"/>
          </a:xfrm>
          <a:prstGeom prst="rect">
            <a:avLst/>
          </a:prstGeom>
        </p:spPr>
      </p:pic>
      <p:pic>
        <p:nvPicPr>
          <p:cNvPr id="4" name="Picture 3">
            <a:extLst>
              <a:ext uri="{FF2B5EF4-FFF2-40B4-BE49-F238E27FC236}">
                <a16:creationId xmlns:a16="http://schemas.microsoft.com/office/drawing/2014/main" id="{2284BC8D-F6BB-9EB0-39CE-0DD04D0D9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430" y="14046198"/>
            <a:ext cx="6701140" cy="6539134"/>
          </a:xfrm>
          <a:prstGeom prst="rect">
            <a:avLst/>
          </a:prstGeom>
        </p:spPr>
      </p:pic>
      <p:pic>
        <p:nvPicPr>
          <p:cNvPr id="8" name="Picture 7">
            <a:extLst>
              <a:ext uri="{FF2B5EF4-FFF2-40B4-BE49-F238E27FC236}">
                <a16:creationId xmlns:a16="http://schemas.microsoft.com/office/drawing/2014/main" id="{0AF9E33E-3240-52B7-561A-9C82B14AC701}"/>
              </a:ext>
            </a:extLst>
          </p:cNvPr>
          <p:cNvPicPr>
            <a:picLocks noChangeAspect="1"/>
          </p:cNvPicPr>
          <p:nvPr/>
        </p:nvPicPr>
        <p:blipFill>
          <a:blip r:embed="rId5"/>
          <a:stretch>
            <a:fillRect/>
          </a:stretch>
        </p:blipFill>
        <p:spPr>
          <a:xfrm>
            <a:off x="685800" y="22036302"/>
            <a:ext cx="10058400" cy="10196172"/>
          </a:xfrm>
          <a:prstGeom prst="rect">
            <a:avLst/>
          </a:prstGeom>
        </p:spPr>
      </p:pic>
      <p:sp>
        <p:nvSpPr>
          <p:cNvPr id="36" name="TextBox 35">
            <a:extLst>
              <a:ext uri="{FF2B5EF4-FFF2-40B4-BE49-F238E27FC236}">
                <a16:creationId xmlns:a16="http://schemas.microsoft.com/office/drawing/2014/main" id="{AD1EB79E-5751-1FDD-1EB4-27E3C76CB579}"/>
              </a:ext>
            </a:extLst>
          </p:cNvPr>
          <p:cNvSpPr txBox="1"/>
          <p:nvPr/>
        </p:nvSpPr>
        <p:spPr>
          <a:xfrm>
            <a:off x="914400" y="22531256"/>
            <a:ext cx="9601200" cy="646331"/>
          </a:xfrm>
          <a:prstGeom prst="rect">
            <a:avLst/>
          </a:prstGeom>
          <a:noFill/>
        </p:spPr>
        <p:txBody>
          <a:bodyPr wrap="square" rtlCol="0">
            <a:spAutoFit/>
          </a:bodyPr>
          <a:lstStyle>
            <a:defPPr>
              <a:defRPr kern="1200" smtId="4294967295"/>
            </a:defPPr>
          </a:lstStyle>
          <a:p>
            <a:r>
              <a:rPr lang="en-US" sz="3600" dirty="0">
                <a:solidFill>
                  <a:srgbClr val="235078"/>
                </a:solidFill>
                <a:latin typeface="Libre Baskerville" panose="02000000000000000000" pitchFamily="2" charset="0"/>
              </a:rPr>
              <a:t>Data Identification &amp; Preparation</a:t>
            </a:r>
          </a:p>
        </p:txBody>
      </p:sp>
      <p:sp>
        <p:nvSpPr>
          <p:cNvPr id="37" name="TextBox 36">
            <a:extLst>
              <a:ext uri="{FF2B5EF4-FFF2-40B4-BE49-F238E27FC236}">
                <a16:creationId xmlns:a16="http://schemas.microsoft.com/office/drawing/2014/main" id="{AB336996-732B-9F2A-51F3-9D7E1E975F20}"/>
              </a:ext>
            </a:extLst>
          </p:cNvPr>
          <p:cNvSpPr txBox="1"/>
          <p:nvPr/>
        </p:nvSpPr>
        <p:spPr>
          <a:xfrm>
            <a:off x="914400" y="23177587"/>
            <a:ext cx="9601200" cy="923330"/>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The MRL eye dataset, the large-scale dataset of human eye images.</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This project is based on the MRL Eye Dataset.  The dataset consists of 84,898                             eye images of 37 subjects (33 men and 4 women).</a:t>
            </a:r>
          </a:p>
        </p:txBody>
      </p:sp>
      <p:pic>
        <p:nvPicPr>
          <p:cNvPr id="11" name="Picture 10">
            <a:extLst>
              <a:ext uri="{FF2B5EF4-FFF2-40B4-BE49-F238E27FC236}">
                <a16:creationId xmlns:a16="http://schemas.microsoft.com/office/drawing/2014/main" id="{F24A9848-A3F3-5204-8696-5C8422962C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4430" y="24325771"/>
            <a:ext cx="6246170" cy="2803495"/>
          </a:xfrm>
          <a:prstGeom prst="rect">
            <a:avLst/>
          </a:prstGeom>
        </p:spPr>
      </p:pic>
      <p:sp>
        <p:nvSpPr>
          <p:cNvPr id="40" name="TextBox 39">
            <a:extLst>
              <a:ext uri="{FF2B5EF4-FFF2-40B4-BE49-F238E27FC236}">
                <a16:creationId xmlns:a16="http://schemas.microsoft.com/office/drawing/2014/main" id="{987B412F-3B52-E11D-F39C-323A38BA7A6F}"/>
              </a:ext>
            </a:extLst>
          </p:cNvPr>
          <p:cNvSpPr txBox="1"/>
          <p:nvPr/>
        </p:nvSpPr>
        <p:spPr>
          <a:xfrm>
            <a:off x="913528" y="27354120"/>
            <a:ext cx="9601200" cy="2031325"/>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subject ID</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image ID</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gender [0 - man, 1 - woman]</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glasses [0 - no, 1 – yes]</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eye state [0 - closed, 1 – open]</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reflections [0 - none, 1 - small, 2 – big]</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lighting conditions [0 - bad, 1 - good]               </a:t>
            </a:r>
          </a:p>
        </p:txBody>
      </p:sp>
      <p:pic>
        <p:nvPicPr>
          <p:cNvPr id="13" name="Picture 12">
            <a:extLst>
              <a:ext uri="{FF2B5EF4-FFF2-40B4-BE49-F238E27FC236}">
                <a16:creationId xmlns:a16="http://schemas.microsoft.com/office/drawing/2014/main" id="{4009397C-4328-DD18-7FD5-F53440BDE6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4430" y="29610299"/>
            <a:ext cx="6246170" cy="2189064"/>
          </a:xfrm>
          <a:prstGeom prst="rect">
            <a:avLst/>
          </a:prstGeom>
        </p:spPr>
      </p:pic>
      <p:pic>
        <p:nvPicPr>
          <p:cNvPr id="17" name="Picture 16">
            <a:extLst>
              <a:ext uri="{FF2B5EF4-FFF2-40B4-BE49-F238E27FC236}">
                <a16:creationId xmlns:a16="http://schemas.microsoft.com/office/drawing/2014/main" id="{AC8FF233-AF25-8E95-0557-DC865FA70A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16000" y="10268634"/>
            <a:ext cx="5638800" cy="2329108"/>
          </a:xfrm>
          <a:prstGeom prst="rect">
            <a:avLst/>
          </a:prstGeom>
        </p:spPr>
      </p:pic>
      <p:pic>
        <p:nvPicPr>
          <p:cNvPr id="19" name="Picture 18">
            <a:extLst>
              <a:ext uri="{FF2B5EF4-FFF2-40B4-BE49-F238E27FC236}">
                <a16:creationId xmlns:a16="http://schemas.microsoft.com/office/drawing/2014/main" id="{A431E477-4D62-CB33-5804-22FD88841C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16000" y="13415430"/>
            <a:ext cx="5638800" cy="2439407"/>
          </a:xfrm>
          <a:prstGeom prst="rect">
            <a:avLst/>
          </a:prstGeom>
        </p:spPr>
      </p:pic>
      <p:pic>
        <p:nvPicPr>
          <p:cNvPr id="5" name="Picture 4">
            <a:extLst>
              <a:ext uri="{FF2B5EF4-FFF2-40B4-BE49-F238E27FC236}">
                <a16:creationId xmlns:a16="http://schemas.microsoft.com/office/drawing/2014/main" id="{2FEE9320-AE88-50ED-8C56-EE7E5A2271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55350" y="19731499"/>
            <a:ext cx="7760099" cy="5643101"/>
          </a:xfrm>
          <a:prstGeom prst="rect">
            <a:avLst/>
          </a:prstGeom>
        </p:spPr>
      </p:pic>
      <p:pic>
        <p:nvPicPr>
          <p:cNvPr id="44" name="Picture 43">
            <a:extLst>
              <a:ext uri="{FF2B5EF4-FFF2-40B4-BE49-F238E27FC236}">
                <a16:creationId xmlns:a16="http://schemas.microsoft.com/office/drawing/2014/main" id="{5956E438-8786-3B54-8928-0614537A0DBF}"/>
              </a:ext>
            </a:extLst>
          </p:cNvPr>
          <p:cNvPicPr>
            <a:picLocks noChangeAspect="1"/>
          </p:cNvPicPr>
          <p:nvPr/>
        </p:nvPicPr>
        <p:blipFill>
          <a:blip r:embed="rId11"/>
          <a:stretch>
            <a:fillRect/>
          </a:stretch>
        </p:blipFill>
        <p:spPr>
          <a:xfrm>
            <a:off x="11506200" y="26652019"/>
            <a:ext cx="10059272" cy="5580455"/>
          </a:xfrm>
          <a:prstGeom prst="rect">
            <a:avLst/>
          </a:prstGeom>
        </p:spPr>
      </p:pic>
      <p:sp>
        <p:nvSpPr>
          <p:cNvPr id="45" name="TextBox 44">
            <a:extLst>
              <a:ext uri="{FF2B5EF4-FFF2-40B4-BE49-F238E27FC236}">
                <a16:creationId xmlns:a16="http://schemas.microsoft.com/office/drawing/2014/main" id="{E09C210B-F1D3-8BB0-0971-A9D2A170A245}"/>
              </a:ext>
            </a:extLst>
          </p:cNvPr>
          <p:cNvSpPr txBox="1"/>
          <p:nvPr/>
        </p:nvSpPr>
        <p:spPr>
          <a:xfrm>
            <a:off x="11734364" y="27030954"/>
            <a:ext cx="9601200" cy="646331"/>
          </a:xfrm>
          <a:prstGeom prst="rect">
            <a:avLst/>
          </a:prstGeom>
          <a:noFill/>
        </p:spPr>
        <p:txBody>
          <a:bodyPr wrap="square" rtlCol="0">
            <a:spAutoFit/>
          </a:bodyPr>
          <a:lstStyle>
            <a:defPPr>
              <a:defRPr kern="1200" smtId="4294967295"/>
            </a:defPPr>
          </a:lstStyle>
          <a:p>
            <a:r>
              <a:rPr lang="en-US" sz="3600" dirty="0">
                <a:solidFill>
                  <a:srgbClr val="235078"/>
                </a:solidFill>
                <a:latin typeface="Libre Baskerville" panose="02000000000000000000" pitchFamily="2" charset="0"/>
              </a:rPr>
              <a:t>Model-InceptionV3</a:t>
            </a:r>
          </a:p>
        </p:txBody>
      </p:sp>
      <p:sp>
        <p:nvSpPr>
          <p:cNvPr id="62" name="TextBox 61">
            <a:extLst>
              <a:ext uri="{FF2B5EF4-FFF2-40B4-BE49-F238E27FC236}">
                <a16:creationId xmlns:a16="http://schemas.microsoft.com/office/drawing/2014/main" id="{54BAED66-8922-DFE6-6574-5FAE02A8A378}"/>
              </a:ext>
            </a:extLst>
          </p:cNvPr>
          <p:cNvSpPr txBox="1"/>
          <p:nvPr/>
        </p:nvSpPr>
        <p:spPr>
          <a:xfrm>
            <a:off x="11734364" y="27714476"/>
            <a:ext cx="9601200" cy="1200329"/>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This model is made up of symmetric and asymmetric construction components.</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It combine with the convolutions, average pooling, concatenations, dropouts, and fully connected layers. </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ReLu and SoftMax activation functions is to be used.</a:t>
            </a:r>
          </a:p>
        </p:txBody>
      </p:sp>
      <p:sp>
        <p:nvSpPr>
          <p:cNvPr id="71" name="TextBox 70">
            <a:extLst>
              <a:ext uri="{FF2B5EF4-FFF2-40B4-BE49-F238E27FC236}">
                <a16:creationId xmlns:a16="http://schemas.microsoft.com/office/drawing/2014/main" id="{0D79A4C7-FBE2-FD50-68E4-0550C254F3D4}"/>
              </a:ext>
            </a:extLst>
          </p:cNvPr>
          <p:cNvSpPr txBox="1"/>
          <p:nvPr/>
        </p:nvSpPr>
        <p:spPr>
          <a:xfrm>
            <a:off x="11734364" y="29020235"/>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InceptionV1</a:t>
            </a:r>
          </a:p>
        </p:txBody>
      </p:sp>
      <p:sp>
        <p:nvSpPr>
          <p:cNvPr id="72" name="TextBox 71">
            <a:extLst>
              <a:ext uri="{FF2B5EF4-FFF2-40B4-BE49-F238E27FC236}">
                <a16:creationId xmlns:a16="http://schemas.microsoft.com/office/drawing/2014/main" id="{5BCA005D-9F93-F53C-78AF-11BB2652F53B}"/>
              </a:ext>
            </a:extLst>
          </p:cNvPr>
          <p:cNvSpPr txBox="1"/>
          <p:nvPr/>
        </p:nvSpPr>
        <p:spPr>
          <a:xfrm>
            <a:off x="11734364" y="29587330"/>
            <a:ext cx="9601200" cy="646331"/>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To overcome on the overfitting problem, the multiple deep layers are set to the parallelly.</a:t>
            </a:r>
          </a:p>
        </p:txBody>
      </p:sp>
      <p:sp>
        <p:nvSpPr>
          <p:cNvPr id="74" name="TextBox 73">
            <a:extLst>
              <a:ext uri="{FF2B5EF4-FFF2-40B4-BE49-F238E27FC236}">
                <a16:creationId xmlns:a16="http://schemas.microsoft.com/office/drawing/2014/main" id="{111F9B08-84C5-46BB-1959-079EEAD416EF}"/>
              </a:ext>
            </a:extLst>
          </p:cNvPr>
          <p:cNvSpPr txBox="1"/>
          <p:nvPr/>
        </p:nvSpPr>
        <p:spPr>
          <a:xfrm>
            <a:off x="22783800" y="8169532"/>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Dimension Reduction of InceptionV1</a:t>
            </a:r>
          </a:p>
        </p:txBody>
      </p:sp>
      <p:sp>
        <p:nvSpPr>
          <p:cNvPr id="75" name="TextBox 74">
            <a:extLst>
              <a:ext uri="{FF2B5EF4-FFF2-40B4-BE49-F238E27FC236}">
                <a16:creationId xmlns:a16="http://schemas.microsoft.com/office/drawing/2014/main" id="{735510D0-3054-6F4D-78BF-1CC702DFEB32}"/>
              </a:ext>
            </a:extLst>
          </p:cNvPr>
          <p:cNvSpPr txBox="1"/>
          <p:nvPr/>
        </p:nvSpPr>
        <p:spPr>
          <a:xfrm>
            <a:off x="22777938" y="8733081"/>
            <a:ext cx="9601200" cy="369332"/>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Added a 1*1 convolutional layer before each convolutional layer.</a:t>
            </a:r>
          </a:p>
        </p:txBody>
      </p:sp>
      <p:pic>
        <p:nvPicPr>
          <p:cNvPr id="20" name="Picture 19">
            <a:extLst>
              <a:ext uri="{FF2B5EF4-FFF2-40B4-BE49-F238E27FC236}">
                <a16:creationId xmlns:a16="http://schemas.microsoft.com/office/drawing/2014/main" id="{22968E31-EAAE-00D3-F565-EC6D8A26AB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079199" y="9098336"/>
            <a:ext cx="6928049" cy="2310788"/>
          </a:xfrm>
          <a:prstGeom prst="rect">
            <a:avLst/>
          </a:prstGeom>
        </p:spPr>
      </p:pic>
      <p:sp>
        <p:nvSpPr>
          <p:cNvPr id="76" name="TextBox 75">
            <a:extLst>
              <a:ext uri="{FF2B5EF4-FFF2-40B4-BE49-F238E27FC236}">
                <a16:creationId xmlns:a16="http://schemas.microsoft.com/office/drawing/2014/main" id="{2E5DD705-A284-86B2-5169-74DEF3B6B6B7}"/>
              </a:ext>
            </a:extLst>
          </p:cNvPr>
          <p:cNvSpPr txBox="1"/>
          <p:nvPr/>
        </p:nvSpPr>
        <p:spPr>
          <a:xfrm>
            <a:off x="22777938" y="11503967"/>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Inception Block-A</a:t>
            </a:r>
          </a:p>
        </p:txBody>
      </p:sp>
      <p:sp>
        <p:nvSpPr>
          <p:cNvPr id="77" name="TextBox 76">
            <a:extLst>
              <a:ext uri="{FF2B5EF4-FFF2-40B4-BE49-F238E27FC236}">
                <a16:creationId xmlns:a16="http://schemas.microsoft.com/office/drawing/2014/main" id="{78EA5A34-A015-F821-0D12-6CBDB1E1DEE2}"/>
              </a:ext>
            </a:extLst>
          </p:cNvPr>
          <p:cNvSpPr txBox="1"/>
          <p:nvPr/>
        </p:nvSpPr>
        <p:spPr>
          <a:xfrm>
            <a:off x="22777938" y="12079455"/>
            <a:ext cx="9601200" cy="1754326"/>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To make the better of dimension reduction, the larger convolutions factorized in smaller convolutions in inception Block-A.</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Instead of 5*5 convolution in dimension reduction, here in inception block-A we are using 2</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convolution layer which has the 3*3 convolution.</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Which reduce the parameter by 28%</a:t>
            </a:r>
          </a:p>
        </p:txBody>
      </p:sp>
      <p:pic>
        <p:nvPicPr>
          <p:cNvPr id="24" name="Picture 23">
            <a:extLst>
              <a:ext uri="{FF2B5EF4-FFF2-40B4-BE49-F238E27FC236}">
                <a16:creationId xmlns:a16="http://schemas.microsoft.com/office/drawing/2014/main" id="{0031EC03-8707-D1CA-7CBE-96C35D64EF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079197" y="13986482"/>
            <a:ext cx="6928049" cy="2014358"/>
          </a:xfrm>
          <a:prstGeom prst="rect">
            <a:avLst/>
          </a:prstGeom>
        </p:spPr>
      </p:pic>
      <p:sp>
        <p:nvSpPr>
          <p:cNvPr id="78" name="TextBox 77">
            <a:extLst>
              <a:ext uri="{FF2B5EF4-FFF2-40B4-BE49-F238E27FC236}">
                <a16:creationId xmlns:a16="http://schemas.microsoft.com/office/drawing/2014/main" id="{D16B10EA-B970-7A74-830A-688CBF036225}"/>
              </a:ext>
            </a:extLst>
          </p:cNvPr>
          <p:cNvSpPr txBox="1"/>
          <p:nvPr/>
        </p:nvSpPr>
        <p:spPr>
          <a:xfrm>
            <a:off x="22777938" y="16119153"/>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Inception Block-C</a:t>
            </a:r>
          </a:p>
        </p:txBody>
      </p:sp>
      <p:sp>
        <p:nvSpPr>
          <p:cNvPr id="79" name="TextBox 78">
            <a:extLst>
              <a:ext uri="{FF2B5EF4-FFF2-40B4-BE49-F238E27FC236}">
                <a16:creationId xmlns:a16="http://schemas.microsoft.com/office/drawing/2014/main" id="{F63C0BA7-8961-3ED5-A744-B4EFBFC2AEB4}"/>
              </a:ext>
            </a:extLst>
          </p:cNvPr>
          <p:cNvSpPr txBox="1"/>
          <p:nvPr/>
        </p:nvSpPr>
        <p:spPr>
          <a:xfrm>
            <a:off x="22777938" y="16699131"/>
            <a:ext cx="9601200" cy="923330"/>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In Inception block-C, n*1 is the form of the asymmetric convolutions.</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Here we replace 3*3 convolutions with 1*3 and 3*1 convolutions. </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In this the number of parameters is reduced by 33%.</a:t>
            </a:r>
          </a:p>
        </p:txBody>
      </p:sp>
      <p:pic>
        <p:nvPicPr>
          <p:cNvPr id="26" name="Picture 25">
            <a:extLst>
              <a:ext uri="{FF2B5EF4-FFF2-40B4-BE49-F238E27FC236}">
                <a16:creationId xmlns:a16="http://schemas.microsoft.com/office/drawing/2014/main" id="{1AED9962-EF06-D8B3-6F59-F9A968672C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079198" y="17740774"/>
            <a:ext cx="6928049" cy="1990725"/>
          </a:xfrm>
          <a:prstGeom prst="rect">
            <a:avLst/>
          </a:prstGeom>
        </p:spPr>
      </p:pic>
      <p:sp>
        <p:nvSpPr>
          <p:cNvPr id="80" name="TextBox 79">
            <a:extLst>
              <a:ext uri="{FF2B5EF4-FFF2-40B4-BE49-F238E27FC236}">
                <a16:creationId xmlns:a16="http://schemas.microsoft.com/office/drawing/2014/main" id="{9AA30ACC-CD0B-22CB-8967-21CEBCFE93C1}"/>
              </a:ext>
            </a:extLst>
          </p:cNvPr>
          <p:cNvSpPr txBox="1"/>
          <p:nvPr/>
        </p:nvSpPr>
        <p:spPr>
          <a:xfrm>
            <a:off x="22777938" y="19913271"/>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Inception Block-B</a:t>
            </a:r>
          </a:p>
        </p:txBody>
      </p:sp>
      <p:sp>
        <p:nvSpPr>
          <p:cNvPr id="81" name="TextBox 80">
            <a:extLst>
              <a:ext uri="{FF2B5EF4-FFF2-40B4-BE49-F238E27FC236}">
                <a16:creationId xmlns:a16="http://schemas.microsoft.com/office/drawing/2014/main" id="{0E6709AF-8057-2658-929E-04D0A285156F}"/>
              </a:ext>
            </a:extLst>
          </p:cNvPr>
          <p:cNvSpPr txBox="1"/>
          <p:nvPr/>
        </p:nvSpPr>
        <p:spPr>
          <a:xfrm>
            <a:off x="22777938" y="20556708"/>
            <a:ext cx="9601200" cy="646331"/>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In Inception Block-B there is a average pooling layer, which is further reduced.</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7*7 convolution layer is reduced into 1*7 and 7*1</a:t>
            </a:r>
          </a:p>
        </p:txBody>
      </p:sp>
      <p:pic>
        <p:nvPicPr>
          <p:cNvPr id="28" name="Picture 27">
            <a:extLst>
              <a:ext uri="{FF2B5EF4-FFF2-40B4-BE49-F238E27FC236}">
                <a16:creationId xmlns:a16="http://schemas.microsoft.com/office/drawing/2014/main" id="{BA359EC9-7C90-CB69-08A5-9997E842BE1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079197" y="21409712"/>
            <a:ext cx="6928049" cy="1767875"/>
          </a:xfrm>
          <a:prstGeom prst="rect">
            <a:avLst/>
          </a:prstGeom>
        </p:spPr>
      </p:pic>
      <p:pic>
        <p:nvPicPr>
          <p:cNvPr id="29" name="Picture 28">
            <a:extLst>
              <a:ext uri="{FF2B5EF4-FFF2-40B4-BE49-F238E27FC236}">
                <a16:creationId xmlns:a16="http://schemas.microsoft.com/office/drawing/2014/main" id="{2FE0E6BF-268A-3EFD-5046-7B1137E67082}"/>
              </a:ext>
            </a:extLst>
          </p:cNvPr>
          <p:cNvPicPr>
            <a:picLocks noChangeAspect="1"/>
          </p:cNvPicPr>
          <p:nvPr/>
        </p:nvPicPr>
        <p:blipFill>
          <a:blip r:embed="rId16"/>
          <a:stretch>
            <a:fillRect/>
          </a:stretch>
        </p:blipFill>
        <p:spPr>
          <a:xfrm>
            <a:off x="13716000" y="29910495"/>
            <a:ext cx="6699449" cy="2188467"/>
          </a:xfrm>
          <a:prstGeom prst="rect">
            <a:avLst/>
          </a:prstGeom>
        </p:spPr>
      </p:pic>
      <p:sp>
        <p:nvSpPr>
          <p:cNvPr id="82" name="TextBox 81">
            <a:extLst>
              <a:ext uri="{FF2B5EF4-FFF2-40B4-BE49-F238E27FC236}">
                <a16:creationId xmlns:a16="http://schemas.microsoft.com/office/drawing/2014/main" id="{82DDB9EB-70A7-72C2-883A-1DF5110B47AF}"/>
              </a:ext>
            </a:extLst>
          </p:cNvPr>
          <p:cNvSpPr txBox="1"/>
          <p:nvPr/>
        </p:nvSpPr>
        <p:spPr>
          <a:xfrm>
            <a:off x="22777938" y="23384260"/>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Reduction Block-A &amp; Reduction Block-B</a:t>
            </a:r>
          </a:p>
        </p:txBody>
      </p:sp>
      <p:pic>
        <p:nvPicPr>
          <p:cNvPr id="31" name="Picture 30">
            <a:extLst>
              <a:ext uri="{FF2B5EF4-FFF2-40B4-BE49-F238E27FC236}">
                <a16:creationId xmlns:a16="http://schemas.microsoft.com/office/drawing/2014/main" id="{8A051512-1069-3F23-875B-A1471BFF275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01381" y="24048483"/>
            <a:ext cx="4554419" cy="2603536"/>
          </a:xfrm>
          <a:prstGeom prst="rect">
            <a:avLst/>
          </a:prstGeom>
        </p:spPr>
      </p:pic>
      <p:pic>
        <p:nvPicPr>
          <p:cNvPr id="33" name="Picture 32">
            <a:extLst>
              <a:ext uri="{FF2B5EF4-FFF2-40B4-BE49-F238E27FC236}">
                <a16:creationId xmlns:a16="http://schemas.microsoft.com/office/drawing/2014/main" id="{9ED6240D-F488-586D-3466-990952146BA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543221" y="24100917"/>
            <a:ext cx="4524677" cy="2551102"/>
          </a:xfrm>
          <a:prstGeom prst="rect">
            <a:avLst/>
          </a:prstGeom>
        </p:spPr>
      </p:pic>
      <p:sp>
        <p:nvSpPr>
          <p:cNvPr id="83" name="TextBox 82">
            <a:extLst>
              <a:ext uri="{FF2B5EF4-FFF2-40B4-BE49-F238E27FC236}">
                <a16:creationId xmlns:a16="http://schemas.microsoft.com/office/drawing/2014/main" id="{840C05C7-C6B7-A143-D0FF-8A65F6E1BA49}"/>
              </a:ext>
            </a:extLst>
          </p:cNvPr>
          <p:cNvSpPr txBox="1"/>
          <p:nvPr/>
        </p:nvSpPr>
        <p:spPr>
          <a:xfrm>
            <a:off x="22772073" y="26800121"/>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The Final InceptionV3 Model</a:t>
            </a:r>
          </a:p>
        </p:txBody>
      </p:sp>
      <p:sp>
        <p:nvSpPr>
          <p:cNvPr id="84" name="TextBox 83">
            <a:extLst>
              <a:ext uri="{FF2B5EF4-FFF2-40B4-BE49-F238E27FC236}">
                <a16:creationId xmlns:a16="http://schemas.microsoft.com/office/drawing/2014/main" id="{79392333-0D6D-274D-A61D-B863E0E064BD}"/>
              </a:ext>
            </a:extLst>
          </p:cNvPr>
          <p:cNvSpPr txBox="1"/>
          <p:nvPr/>
        </p:nvSpPr>
        <p:spPr>
          <a:xfrm>
            <a:off x="22783800" y="27409888"/>
            <a:ext cx="9601200" cy="646331"/>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In the InceptionV3 model there are 48 layers. Which is the higher than Inception V1 and V2 models. Efficiency of this inception model is very impressive.</a:t>
            </a:r>
          </a:p>
        </p:txBody>
      </p:sp>
      <p:pic>
        <p:nvPicPr>
          <p:cNvPr id="35" name="Picture 34">
            <a:extLst>
              <a:ext uri="{FF2B5EF4-FFF2-40B4-BE49-F238E27FC236}">
                <a16:creationId xmlns:a16="http://schemas.microsoft.com/office/drawing/2014/main" id="{D5B8BBD4-5BBC-BD88-F88A-64A6BF7BDC7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068952" y="28204321"/>
            <a:ext cx="8573696" cy="3775045"/>
          </a:xfrm>
          <a:prstGeom prst="rect">
            <a:avLst/>
          </a:prstGeom>
        </p:spPr>
      </p:pic>
      <p:sp>
        <p:nvSpPr>
          <p:cNvPr id="85" name="TextBox 84">
            <a:extLst>
              <a:ext uri="{FF2B5EF4-FFF2-40B4-BE49-F238E27FC236}">
                <a16:creationId xmlns:a16="http://schemas.microsoft.com/office/drawing/2014/main" id="{FDE55730-A3E0-1400-687C-82BEBD15846B}"/>
              </a:ext>
            </a:extLst>
          </p:cNvPr>
          <p:cNvSpPr txBox="1"/>
          <p:nvPr/>
        </p:nvSpPr>
        <p:spPr>
          <a:xfrm>
            <a:off x="33375600" y="9690023"/>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Haar Like Features</a:t>
            </a:r>
          </a:p>
        </p:txBody>
      </p:sp>
      <p:sp>
        <p:nvSpPr>
          <p:cNvPr id="86" name="TextBox 85">
            <a:extLst>
              <a:ext uri="{FF2B5EF4-FFF2-40B4-BE49-F238E27FC236}">
                <a16:creationId xmlns:a16="http://schemas.microsoft.com/office/drawing/2014/main" id="{B9ADD6D8-E875-4945-1A3A-B60A1586E282}"/>
              </a:ext>
            </a:extLst>
          </p:cNvPr>
          <p:cNvSpPr txBox="1"/>
          <p:nvPr/>
        </p:nvSpPr>
        <p:spPr>
          <a:xfrm>
            <a:off x="33375600" y="10133462"/>
            <a:ext cx="9601200" cy="5355312"/>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Object identification relies on computer vision attributes known as Haar-like features.</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Positive Images – These images contain the image which we want our classifier to identify.</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Negative Images – Images of everything else, which do not contain the object we want to detect.</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Haar value calculation – </a:t>
            </a:r>
          </a:p>
          <a:p>
            <a:r>
              <a:rPr lang="en-US" dirty="0">
                <a:latin typeface="Montserrat Light" panose="00000400000000000000" pitchFamily="50" charset="0"/>
                <a:ea typeface="Open Sans" panose="020B0606030504020204" pitchFamily="34" charset="0"/>
                <a:cs typeface="Open Sans" panose="020B0606030504020204" pitchFamily="34" charset="0"/>
              </a:rPr>
              <a:t>     Pixel value = (Sum of the Dark pixels/Number of Dark pixels)</a:t>
            </a:r>
          </a:p>
          <a:p>
            <a:r>
              <a:rPr lang="en-US" dirty="0">
                <a:latin typeface="Montserrat Light" panose="00000400000000000000" pitchFamily="50" charset="0"/>
                <a:ea typeface="Open Sans" panose="020B0606030504020204" pitchFamily="34" charset="0"/>
                <a:cs typeface="Open Sans" panose="020B0606030504020204" pitchFamily="34" charset="0"/>
              </a:rPr>
              <a:t>                            - (Sum of the Light pixels/Number of Light pixels)</a:t>
            </a:r>
          </a:p>
          <a:p>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endParaRPr lang="en-US" dirty="0">
              <a:solidFill>
                <a:srgbClr val="1482A5"/>
              </a:solidFill>
              <a:latin typeface="Montserrat Light" panose="00000400000000000000" pitchFamily="50" charset="0"/>
              <a:ea typeface="Open Sans" panose="020B0606030504020204" pitchFamily="34" charset="0"/>
              <a:cs typeface="Open Sans" panose="020B0606030504020204" pitchFamily="34" charset="0"/>
            </a:endParaRPr>
          </a:p>
          <a:p>
            <a:endParaRPr lang="en-US" dirty="0">
              <a:latin typeface="Montserrat Light" panose="00000400000000000000" pitchFamily="50" charset="0"/>
              <a:ea typeface="Open Sans" panose="020B0606030504020204" pitchFamily="34" charset="0"/>
              <a:cs typeface="Open Sans" panose="020B0606030504020204" pitchFamily="34" charset="0"/>
            </a:endParaRPr>
          </a:p>
          <a:p>
            <a:r>
              <a:rPr lang="en-US" dirty="0">
                <a:latin typeface="Montserrat Light" panose="00000400000000000000" pitchFamily="50" charset="0"/>
                <a:ea typeface="Open Sans" panose="020B0606030504020204" pitchFamily="34" charset="0"/>
                <a:cs typeface="Open Sans" panose="020B0606030504020204" pitchFamily="34" charset="0"/>
              </a:rPr>
              <a:t>     </a:t>
            </a:r>
            <a:r>
              <a:rPr lang="pt-BR" dirty="0">
                <a:latin typeface="Montserrat Light" panose="00000400000000000000" pitchFamily="50" charset="0"/>
                <a:ea typeface="Open Sans" panose="020B0606030504020204" pitchFamily="34" charset="0"/>
                <a:cs typeface="Open Sans" panose="020B0606030504020204" pitchFamily="34" charset="0"/>
              </a:rPr>
              <a:t>2 Rectangle = A–2B + C–D + 2E–F</a:t>
            </a:r>
          </a:p>
          <a:p>
            <a:r>
              <a:rPr lang="pt-BR" dirty="0">
                <a:latin typeface="Montserrat Light" panose="00000400000000000000" pitchFamily="50" charset="0"/>
                <a:ea typeface="Open Sans" panose="020B0606030504020204" pitchFamily="34" charset="0"/>
                <a:cs typeface="Open Sans" panose="020B0606030504020204" pitchFamily="34" charset="0"/>
              </a:rPr>
              <a:t>     3 Rectangle = A–B–2C + 2D + 2E–2F–G + H</a:t>
            </a:r>
          </a:p>
          <a:p>
            <a:r>
              <a:rPr lang="pt-BR" dirty="0">
                <a:latin typeface="Montserrat Light" panose="00000400000000000000" pitchFamily="50" charset="0"/>
                <a:ea typeface="Open Sans" panose="020B0606030504020204" pitchFamily="34" charset="0"/>
                <a:cs typeface="Open Sans" panose="020B0606030504020204" pitchFamily="34" charset="0"/>
              </a:rPr>
              <a:t>     4 Rectangle = A–2B + C–2D + 4E–2F + H–2I + J</a:t>
            </a:r>
            <a:endParaRPr lang="en-US" dirty="0">
              <a:latin typeface="Montserrat Light" panose="00000400000000000000" pitchFamily="50" charset="0"/>
              <a:ea typeface="Open Sans" panose="020B0606030504020204" pitchFamily="34" charset="0"/>
              <a:cs typeface="Open Sans" panose="020B0606030504020204" pitchFamily="34" charset="0"/>
            </a:endParaRPr>
          </a:p>
        </p:txBody>
      </p:sp>
      <p:pic>
        <p:nvPicPr>
          <p:cNvPr id="39" name="Picture 38">
            <a:extLst>
              <a:ext uri="{FF2B5EF4-FFF2-40B4-BE49-F238E27FC236}">
                <a16:creationId xmlns:a16="http://schemas.microsoft.com/office/drawing/2014/main" id="{77DA04ED-8AC9-7C89-B3B5-0F4374F0586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375600" y="12718785"/>
            <a:ext cx="5013950" cy="1865276"/>
          </a:xfrm>
          <a:prstGeom prst="rect">
            <a:avLst/>
          </a:prstGeom>
        </p:spPr>
      </p:pic>
      <p:pic>
        <p:nvPicPr>
          <p:cNvPr id="88" name="Picture 87">
            <a:extLst>
              <a:ext uri="{FF2B5EF4-FFF2-40B4-BE49-F238E27FC236}">
                <a16:creationId xmlns:a16="http://schemas.microsoft.com/office/drawing/2014/main" id="{976A377C-578F-A694-D993-685882E483C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100000" y="12715029"/>
            <a:ext cx="4495800" cy="1865276"/>
          </a:xfrm>
          <a:prstGeom prst="rect">
            <a:avLst/>
          </a:prstGeom>
        </p:spPr>
      </p:pic>
      <p:sp>
        <p:nvSpPr>
          <p:cNvPr id="89" name="TextBox 88">
            <a:extLst>
              <a:ext uri="{FF2B5EF4-FFF2-40B4-BE49-F238E27FC236}">
                <a16:creationId xmlns:a16="http://schemas.microsoft.com/office/drawing/2014/main" id="{0C2FFE22-9AAA-2DFC-828D-E1E49147F9EB}"/>
              </a:ext>
            </a:extLst>
          </p:cNvPr>
          <p:cNvSpPr txBox="1"/>
          <p:nvPr/>
        </p:nvSpPr>
        <p:spPr>
          <a:xfrm>
            <a:off x="33375600" y="15525804"/>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Integral Image</a:t>
            </a:r>
          </a:p>
        </p:txBody>
      </p:sp>
      <p:sp>
        <p:nvSpPr>
          <p:cNvPr id="90" name="TextBox 89">
            <a:extLst>
              <a:ext uri="{FF2B5EF4-FFF2-40B4-BE49-F238E27FC236}">
                <a16:creationId xmlns:a16="http://schemas.microsoft.com/office/drawing/2014/main" id="{71B992DD-2D3E-3C90-5EF7-D63067606091}"/>
              </a:ext>
            </a:extLst>
          </p:cNvPr>
          <p:cNvSpPr txBox="1"/>
          <p:nvPr/>
        </p:nvSpPr>
        <p:spPr>
          <a:xfrm>
            <a:off x="33375600" y="16039738"/>
            <a:ext cx="9601200" cy="923330"/>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It is used to calculate the sum of pixel values in an image or a rectangular portion of an image in a quick and efficient manner.</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By using integral image, we can achieve the Haar Features.</a:t>
            </a:r>
          </a:p>
        </p:txBody>
      </p:sp>
      <p:pic>
        <p:nvPicPr>
          <p:cNvPr id="92" name="Picture 91">
            <a:extLst>
              <a:ext uri="{FF2B5EF4-FFF2-40B4-BE49-F238E27FC236}">
                <a16:creationId xmlns:a16="http://schemas.microsoft.com/office/drawing/2014/main" id="{E5A82A54-5A14-7682-2B29-383AF721D39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5128200" y="17015337"/>
            <a:ext cx="6323860" cy="2808238"/>
          </a:xfrm>
          <a:prstGeom prst="rect">
            <a:avLst/>
          </a:prstGeom>
        </p:spPr>
      </p:pic>
      <p:sp>
        <p:nvSpPr>
          <p:cNvPr id="93" name="TextBox 92">
            <a:extLst>
              <a:ext uri="{FF2B5EF4-FFF2-40B4-BE49-F238E27FC236}">
                <a16:creationId xmlns:a16="http://schemas.microsoft.com/office/drawing/2014/main" id="{E90C7561-81F6-830D-A93B-AD8C40FC4C1D}"/>
              </a:ext>
            </a:extLst>
          </p:cNvPr>
          <p:cNvSpPr txBox="1"/>
          <p:nvPr/>
        </p:nvSpPr>
        <p:spPr>
          <a:xfrm>
            <a:off x="33375600" y="19875366"/>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AdaBoost Learning</a:t>
            </a:r>
          </a:p>
        </p:txBody>
      </p:sp>
      <p:sp>
        <p:nvSpPr>
          <p:cNvPr id="94" name="TextBox 93">
            <a:extLst>
              <a:ext uri="{FF2B5EF4-FFF2-40B4-BE49-F238E27FC236}">
                <a16:creationId xmlns:a16="http://schemas.microsoft.com/office/drawing/2014/main" id="{BFC0DF73-9C6A-CA02-5A45-024324ECD233}"/>
              </a:ext>
            </a:extLst>
          </p:cNvPr>
          <p:cNvSpPr txBox="1"/>
          <p:nvPr/>
        </p:nvSpPr>
        <p:spPr>
          <a:xfrm>
            <a:off x="33375600" y="20388822"/>
            <a:ext cx="9601200" cy="2031325"/>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Nearly 160,000 features are present in the 24*24 detector window, but only a few of these features are important for identifying a face.</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As a result, we should be uses the AdaBoost technique to identify the best features among the 160,000 available.</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Each Haar-like feature in the Viola-Jones algorithm represents a weak learner.</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AdaBoost evaluates the performance of all classifiers supplied to it to find out the type and size of a feature that should be included in the final classifier.</a:t>
            </a:r>
          </a:p>
        </p:txBody>
      </p:sp>
      <p:sp>
        <p:nvSpPr>
          <p:cNvPr id="95" name="TextBox 94">
            <a:extLst>
              <a:ext uri="{FF2B5EF4-FFF2-40B4-BE49-F238E27FC236}">
                <a16:creationId xmlns:a16="http://schemas.microsoft.com/office/drawing/2014/main" id="{37CBE797-C3BD-4EE9-7BC6-3461519B08A0}"/>
              </a:ext>
            </a:extLst>
          </p:cNvPr>
          <p:cNvSpPr txBox="1"/>
          <p:nvPr/>
        </p:nvSpPr>
        <p:spPr>
          <a:xfrm>
            <a:off x="33375600" y="22471938"/>
            <a:ext cx="9601200"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Cascade Filter</a:t>
            </a:r>
          </a:p>
        </p:txBody>
      </p:sp>
      <p:sp>
        <p:nvSpPr>
          <p:cNvPr id="96" name="TextBox 95">
            <a:extLst>
              <a:ext uri="{FF2B5EF4-FFF2-40B4-BE49-F238E27FC236}">
                <a16:creationId xmlns:a16="http://schemas.microsoft.com/office/drawing/2014/main" id="{30B483AD-4CE7-228F-4A89-A3ACA4F8E687}"/>
              </a:ext>
            </a:extLst>
          </p:cNvPr>
          <p:cNvSpPr txBox="1"/>
          <p:nvPr/>
        </p:nvSpPr>
        <p:spPr>
          <a:xfrm>
            <a:off x="33375600" y="22981825"/>
            <a:ext cx="9601200" cy="2585323"/>
          </a:xfrm>
          <a:prstGeom prst="rect">
            <a:avLst/>
          </a:prstGeom>
          <a:noFill/>
        </p:spPr>
        <p:txBody>
          <a:bodyPr wrap="square" rtlCol="0">
            <a:spAutoFit/>
          </a:bodyPr>
          <a:lstStyle>
            <a:defPPr>
              <a:defRPr kern="1200" smtId="4294967295"/>
            </a:defPPr>
          </a:lstStyle>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We have a 24*24 window that we will slide over the input image to see if any of the regions contain the face.</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The cascade’s job is to quickly discard non-faces in order to avoid wasting time and computations.</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The extracted feature from the image is passed trough classifier and it predicts, if that image is consist of the given features, then it will passed to next classifier and if that image does not have this features then it will be discarded and next image is checked.</a:t>
            </a:r>
          </a:p>
          <a:p>
            <a:pPr marL="285750" indent="-285750">
              <a:buFont typeface="Arial" panose="020B0604020202020204" pitchFamily="34" charset="0"/>
              <a:buChar char="•"/>
            </a:pPr>
            <a:r>
              <a:rPr lang="en-US" dirty="0">
                <a:latin typeface="Montserrat Light" panose="00000400000000000000" pitchFamily="50" charset="0"/>
                <a:ea typeface="Open Sans" panose="020B0606030504020204" pitchFamily="34" charset="0"/>
                <a:cs typeface="Open Sans" panose="020B0606030504020204" pitchFamily="34" charset="0"/>
              </a:rPr>
              <a:t>It allows to process videos at a rate of 15 frames per second approximately.</a:t>
            </a:r>
          </a:p>
        </p:txBody>
      </p:sp>
      <p:pic>
        <p:nvPicPr>
          <p:cNvPr id="98" name="Picture 97">
            <a:extLst>
              <a:ext uri="{FF2B5EF4-FFF2-40B4-BE49-F238E27FC236}">
                <a16:creationId xmlns:a16="http://schemas.microsoft.com/office/drawing/2014/main" id="{E3BAB3AD-B869-E0C0-8E70-31E8C79D89A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099500" y="25275900"/>
            <a:ext cx="8001000" cy="2585323"/>
          </a:xfrm>
          <a:prstGeom prst="rect">
            <a:avLst/>
          </a:prstGeom>
        </p:spPr>
      </p:pic>
      <p:pic>
        <p:nvPicPr>
          <p:cNvPr id="102" name="Picture 101">
            <a:extLst>
              <a:ext uri="{FF2B5EF4-FFF2-40B4-BE49-F238E27FC236}">
                <a16:creationId xmlns:a16="http://schemas.microsoft.com/office/drawing/2014/main" id="{355726BD-A6BC-5F05-3A50-4ACB6B26FA9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343348" y="29481900"/>
            <a:ext cx="9829800" cy="1895740"/>
          </a:xfrm>
          <a:prstGeom prst="rect">
            <a:avLst/>
          </a:prstGeom>
        </p:spPr>
      </p:pic>
      <p:pic>
        <p:nvPicPr>
          <p:cNvPr id="104" name="Picture 103">
            <a:extLst>
              <a:ext uri="{FF2B5EF4-FFF2-40B4-BE49-F238E27FC236}">
                <a16:creationId xmlns:a16="http://schemas.microsoft.com/office/drawing/2014/main" id="{B2814099-1B44-C75C-3B9B-E705B85C5AB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51628" y="1119036"/>
            <a:ext cx="4762500" cy="531964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4414</TotalTime>
  <Words>994</Words>
  <Application>Microsoft Office PowerPoint</Application>
  <PresentationFormat>Custom</PresentationFormat>
  <Paragraphs>104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Times New Roman</vt:lpstr>
      <vt:lpstr>Libre Baskerville</vt:lpstr>
      <vt:lpstr>Calibri</vt:lpstr>
      <vt:lpstr>Arial</vt:lpstr>
      <vt:lpstr>Calibri Light</vt:lpstr>
      <vt:lpstr>Montserrat Light</vt:lpstr>
      <vt:lpstr>Office Theme</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akshay ghatage</cp:lastModifiedBy>
  <cp:revision>302</cp:revision>
  <cp:lastPrinted>2006-11-15T16:04:57Z</cp:lastPrinted>
  <dcterms:modified xsi:type="dcterms:W3CDTF">2023-09-21T18:53:32Z</dcterms:modified>
  <cp:category>templates for scientific poster</cp:category>
</cp:coreProperties>
</file>